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7" r:id="rId4"/>
    <p:sldId id="258" r:id="rId5"/>
    <p:sldId id="259" r:id="rId6"/>
    <p:sldId id="260"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3120412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3496198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2945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198768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76041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4214453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5296492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399472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167861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99A48-A5FF-435D-B2DF-1F75563D3E97}" type="datetimeFigureOut">
              <a:rPr lang="en-IN" smtClean="0"/>
              <a:t>09-01-2021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1065470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F99A48-A5FF-435D-B2DF-1F75563D3E97}" type="datetimeFigureOut">
              <a:rPr lang="en-IN" smtClean="0"/>
              <a:t>09-01-2021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942908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F99A48-A5FF-435D-B2DF-1F75563D3E97}" type="datetimeFigureOut">
              <a:rPr lang="en-IN" smtClean="0"/>
              <a:t>09-01-2021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372730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F99A48-A5FF-435D-B2DF-1F75563D3E97}" type="datetimeFigureOut">
              <a:rPr lang="en-IN" smtClean="0"/>
              <a:t>09-01-2021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14752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99A48-A5FF-435D-B2DF-1F75563D3E97}" type="datetimeFigureOut">
              <a:rPr lang="en-IN" smtClean="0"/>
              <a:t>09-01-2021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369170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F99A48-A5FF-435D-B2DF-1F75563D3E97}" type="datetimeFigureOut">
              <a:rPr lang="en-IN" smtClean="0"/>
              <a:t>09-01-2021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4193074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F99A48-A5FF-435D-B2DF-1F75563D3E97}" type="datetimeFigureOut">
              <a:rPr lang="en-IN" smtClean="0"/>
              <a:t>09-01-2021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672958-235D-4715-BF1D-44EC89E755EE}" type="slidenum">
              <a:rPr lang="en-IN" smtClean="0"/>
              <a:t>‹#›</a:t>
            </a:fld>
            <a:endParaRPr lang="en-IN"/>
          </a:p>
        </p:txBody>
      </p:sp>
    </p:spTree>
    <p:extLst>
      <p:ext uri="{BB962C8B-B14F-4D97-AF65-F5344CB8AC3E}">
        <p14:creationId xmlns:p14="http://schemas.microsoft.com/office/powerpoint/2010/main" val="170293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F99A48-A5FF-435D-B2DF-1F75563D3E97}" type="datetimeFigureOut">
              <a:rPr lang="en-IN" smtClean="0"/>
              <a:t>09-01-2021</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0672958-235D-4715-BF1D-44EC89E755EE}" type="slidenum">
              <a:rPr lang="en-IN" smtClean="0"/>
              <a:t>‹#›</a:t>
            </a:fld>
            <a:endParaRPr lang="en-IN"/>
          </a:p>
        </p:txBody>
      </p:sp>
    </p:spTree>
    <p:extLst>
      <p:ext uri="{BB962C8B-B14F-4D97-AF65-F5344CB8AC3E}">
        <p14:creationId xmlns:p14="http://schemas.microsoft.com/office/powerpoint/2010/main" val="5204843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97D15-F7CA-410F-A8DF-55AC417863DF}"/>
              </a:ext>
            </a:extLst>
          </p:cNvPr>
          <p:cNvSpPr>
            <a:spLocks noGrp="1"/>
          </p:cNvSpPr>
          <p:nvPr>
            <p:ph type="ctrTitle"/>
          </p:nvPr>
        </p:nvSpPr>
        <p:spPr>
          <a:xfrm>
            <a:off x="-1" y="106018"/>
            <a:ext cx="12191998" cy="1948070"/>
          </a:xfrm>
        </p:spPr>
        <p:txBody>
          <a:bodyPr>
            <a:noAutofit/>
          </a:bodyPr>
          <a:lstStyle/>
          <a:p>
            <a:pPr algn="ctr"/>
            <a:r>
              <a:rPr lang="en-IN" sz="6600" dirty="0">
                <a:solidFill>
                  <a:srgbClr val="002060"/>
                </a:solidFill>
                <a:latin typeface="Algerian" panose="04020705040A02060702" pitchFamily="82" charset="0"/>
              </a:rPr>
              <a:t>Nature and scope of physical science in B. Ed.</a:t>
            </a:r>
          </a:p>
        </p:txBody>
      </p:sp>
      <p:sp>
        <p:nvSpPr>
          <p:cNvPr id="3" name="Subtitle 2">
            <a:extLst>
              <a:ext uri="{FF2B5EF4-FFF2-40B4-BE49-F238E27FC236}">
                <a16:creationId xmlns:a16="http://schemas.microsoft.com/office/drawing/2014/main" id="{F68BACAD-CC70-4957-A49F-46C98563E5C7}"/>
              </a:ext>
            </a:extLst>
          </p:cNvPr>
          <p:cNvSpPr>
            <a:spLocks noGrp="1"/>
          </p:cNvSpPr>
          <p:nvPr>
            <p:ph type="subTitle" idx="1"/>
          </p:nvPr>
        </p:nvSpPr>
        <p:spPr>
          <a:xfrm>
            <a:off x="-1" y="2186609"/>
            <a:ext cx="12191999" cy="4671391"/>
          </a:xfrm>
        </p:spPr>
        <p:txBody>
          <a:bodyPr>
            <a:normAutofit lnSpcReduction="10000"/>
          </a:bodyPr>
          <a:lstStyle/>
          <a:p>
            <a:pPr algn="l"/>
            <a:r>
              <a:rPr lang="en-IN" sz="4400" b="1" dirty="0">
                <a:solidFill>
                  <a:srgbClr val="0070C0"/>
                </a:solidFill>
                <a:latin typeface="Andalus" panose="02020603050405020304" pitchFamily="18" charset="-78"/>
                <a:cs typeface="Andalus" panose="02020603050405020304" pitchFamily="18" charset="-78"/>
              </a:rPr>
              <a:t>What is physical sciences?</a:t>
            </a:r>
          </a:p>
          <a:p>
            <a:pPr algn="l"/>
            <a:r>
              <a:rPr lang="en-IN" sz="2800" dirty="0">
                <a:latin typeface="Andalus" panose="02020603050405020304" pitchFamily="18" charset="-78"/>
                <a:cs typeface="Andalus" panose="02020603050405020304" pitchFamily="18" charset="-78"/>
              </a:rPr>
              <a:t>Physical science deals with the study of nature and properties of non-living matter and energy. It is a broad discipline concerned with natural resources. It compromises variety of fields such as Physics, Chemistry, Astronomy, Earth Science, Geology and the Ocean. </a:t>
            </a:r>
          </a:p>
          <a:p>
            <a:pPr algn="l"/>
            <a:r>
              <a:rPr lang="en-IN" sz="2800" dirty="0">
                <a:latin typeface="Andalus" panose="02020603050405020304" pitchFamily="18" charset="-78"/>
                <a:cs typeface="Andalus" panose="02020603050405020304" pitchFamily="18" charset="-78"/>
              </a:rPr>
              <a:t>However, thee term “physical” creates an unintended, somewhat arbitrary distinction, since many branches of physical science also study biological phenomena. </a:t>
            </a:r>
          </a:p>
          <a:p>
            <a:pPr algn="l"/>
            <a:r>
              <a:rPr lang="en-IN" sz="2800" dirty="0">
                <a:latin typeface="Andalus" panose="02020603050405020304" pitchFamily="18" charset="-78"/>
                <a:cs typeface="Andalus" panose="02020603050405020304" pitchFamily="18" charset="-78"/>
              </a:rPr>
              <a:t>Scientific research involves designing and conducting experiments to collect observable physical evidence of natural phenomena. </a:t>
            </a:r>
          </a:p>
          <a:p>
            <a:pPr algn="l"/>
            <a:endParaRPr lang="en-IN"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9257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2380-0285-4D93-A892-AED685B1E44C}"/>
              </a:ext>
            </a:extLst>
          </p:cNvPr>
          <p:cNvSpPr>
            <a:spLocks noGrp="1"/>
          </p:cNvSpPr>
          <p:nvPr>
            <p:ph type="title"/>
          </p:nvPr>
        </p:nvSpPr>
        <p:spPr>
          <a:xfrm>
            <a:off x="-2" y="476733"/>
            <a:ext cx="12192000" cy="1325563"/>
          </a:xfrm>
        </p:spPr>
        <p:txBody>
          <a:bodyPr>
            <a:normAutofit/>
          </a:bodyPr>
          <a:lstStyle/>
          <a:p>
            <a:pPr algn="ctr"/>
            <a:r>
              <a:rPr lang="en-IN" sz="6000" dirty="0">
                <a:solidFill>
                  <a:srgbClr val="0070C0"/>
                </a:solidFill>
                <a:latin typeface="Andalus" panose="02020603050405020304" pitchFamily="18" charset="-78"/>
                <a:cs typeface="Andalus" panose="02020603050405020304" pitchFamily="18" charset="-78"/>
              </a:rPr>
              <a:t>Nature of Physical Science</a:t>
            </a:r>
          </a:p>
        </p:txBody>
      </p:sp>
      <p:sp>
        <p:nvSpPr>
          <p:cNvPr id="3" name="Content Placeholder 2">
            <a:extLst>
              <a:ext uri="{FF2B5EF4-FFF2-40B4-BE49-F238E27FC236}">
                <a16:creationId xmlns:a16="http://schemas.microsoft.com/office/drawing/2014/main" id="{E6AFC4E5-7C67-48EF-A5B0-A0435FFA1B6E}"/>
              </a:ext>
            </a:extLst>
          </p:cNvPr>
          <p:cNvSpPr>
            <a:spLocks noGrp="1"/>
          </p:cNvSpPr>
          <p:nvPr>
            <p:ph idx="1"/>
          </p:nvPr>
        </p:nvSpPr>
        <p:spPr>
          <a:xfrm>
            <a:off x="-1" y="1961322"/>
            <a:ext cx="12191999" cy="4896678"/>
          </a:xfrm>
        </p:spPr>
        <p:txBody>
          <a:bodyPr>
            <a:normAutofit lnSpcReduction="10000"/>
          </a:bodyPr>
          <a:lstStyle/>
          <a:p>
            <a:pPr marL="0" indent="0">
              <a:buNone/>
            </a:pPr>
            <a:r>
              <a:rPr lang="en-IN" sz="4000" dirty="0">
                <a:latin typeface="Andalus" panose="02020603050405020304" pitchFamily="18" charset="-78"/>
                <a:cs typeface="Andalus" panose="02020603050405020304" pitchFamily="18" charset="-78"/>
              </a:rPr>
              <a:t>The nature of physical Science is it’s function of the mind’s curiosity of the universe it finds itself within. Science also enforces a discipline upon the mind however in that the mind must distinguish fantasy, wish, hope and actual experimental evidence. It’s the experimental evidence which appears more and more what was unexpected. And that again teases the mind further as to the original query of the nature of the universe we are in.  </a:t>
            </a:r>
          </a:p>
        </p:txBody>
      </p:sp>
    </p:spTree>
    <p:extLst>
      <p:ext uri="{BB962C8B-B14F-4D97-AF65-F5344CB8AC3E}">
        <p14:creationId xmlns:p14="http://schemas.microsoft.com/office/powerpoint/2010/main" val="204955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28656-B30F-4987-A077-856AECBD985A}"/>
              </a:ext>
            </a:extLst>
          </p:cNvPr>
          <p:cNvSpPr>
            <a:spLocks noGrp="1"/>
          </p:cNvSpPr>
          <p:nvPr>
            <p:ph type="title"/>
          </p:nvPr>
        </p:nvSpPr>
        <p:spPr>
          <a:xfrm>
            <a:off x="0" y="145773"/>
            <a:ext cx="12192000" cy="1378226"/>
          </a:xfrm>
        </p:spPr>
        <p:txBody>
          <a:bodyPr>
            <a:normAutofit/>
          </a:bodyPr>
          <a:lstStyle/>
          <a:p>
            <a:pPr algn="ctr"/>
            <a:r>
              <a:rPr lang="en-IN" sz="6000" dirty="0">
                <a:solidFill>
                  <a:srgbClr val="0070C0"/>
                </a:solidFill>
                <a:latin typeface="Andalus" panose="02020603050405020304" pitchFamily="18" charset="-78"/>
                <a:cs typeface="Andalus" panose="02020603050405020304" pitchFamily="18" charset="-78"/>
              </a:rPr>
              <a:t>What is the scope?</a:t>
            </a:r>
          </a:p>
        </p:txBody>
      </p:sp>
      <p:sp>
        <p:nvSpPr>
          <p:cNvPr id="3" name="Content Placeholder 2">
            <a:extLst>
              <a:ext uri="{FF2B5EF4-FFF2-40B4-BE49-F238E27FC236}">
                <a16:creationId xmlns:a16="http://schemas.microsoft.com/office/drawing/2014/main" id="{547DC2A2-E34D-477A-89A2-303B598A1340}"/>
              </a:ext>
            </a:extLst>
          </p:cNvPr>
          <p:cNvSpPr>
            <a:spLocks noGrp="1"/>
          </p:cNvSpPr>
          <p:nvPr>
            <p:ph idx="1"/>
          </p:nvPr>
        </p:nvSpPr>
        <p:spPr>
          <a:xfrm>
            <a:off x="-1" y="1749287"/>
            <a:ext cx="12191999" cy="5108711"/>
          </a:xfrm>
        </p:spPr>
        <p:txBody>
          <a:bodyPr>
            <a:normAutofit/>
          </a:bodyPr>
          <a:lstStyle/>
          <a:p>
            <a:pPr marL="0" indent="0">
              <a:buNone/>
            </a:pPr>
            <a:r>
              <a:rPr lang="en-IN" sz="4000" dirty="0">
                <a:latin typeface="Andalus" panose="02020603050405020304" pitchFamily="18" charset="-78"/>
                <a:cs typeface="Andalus" panose="02020603050405020304" pitchFamily="18" charset="-78"/>
              </a:rPr>
              <a:t>This consists of the basics of all other branches of science. This course is built around a core curriculum in physics, chemistry and mathematics for a listing of the specific courses required within the various concentrations of the physical sciences.</a:t>
            </a:r>
          </a:p>
          <a:p>
            <a:pPr marL="0" indent="0">
              <a:buNone/>
            </a:pPr>
            <a:r>
              <a:rPr lang="en-IN" sz="4000" dirty="0">
                <a:latin typeface="Andalus" panose="02020603050405020304" pitchFamily="18" charset="-78"/>
                <a:cs typeface="Andalus" panose="02020603050405020304" pitchFamily="18" charset="-78"/>
              </a:rPr>
              <a:t>It includes everything that you can see and many things that you cannot see, including the air around you. Energy is what gives matter the ability to move and change.  </a:t>
            </a:r>
          </a:p>
        </p:txBody>
      </p:sp>
    </p:spTree>
    <p:extLst>
      <p:ext uri="{BB962C8B-B14F-4D97-AF65-F5344CB8AC3E}">
        <p14:creationId xmlns:p14="http://schemas.microsoft.com/office/powerpoint/2010/main" val="325258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D713F-7C19-4BAA-860C-D70FE367B589}"/>
              </a:ext>
            </a:extLst>
          </p:cNvPr>
          <p:cNvSpPr>
            <a:spLocks noGrp="1"/>
          </p:cNvSpPr>
          <p:nvPr>
            <p:ph type="title"/>
          </p:nvPr>
        </p:nvSpPr>
        <p:spPr>
          <a:xfrm>
            <a:off x="0" y="338932"/>
            <a:ext cx="12192000" cy="1086678"/>
          </a:xfrm>
        </p:spPr>
        <p:txBody>
          <a:bodyPr>
            <a:normAutofit/>
          </a:bodyPr>
          <a:lstStyle/>
          <a:p>
            <a:pPr algn="ctr"/>
            <a:r>
              <a:rPr lang="en-IN" sz="6000" dirty="0">
                <a:solidFill>
                  <a:srgbClr val="0070C0"/>
                </a:solidFill>
                <a:latin typeface="Andalus" panose="02020603050405020304" pitchFamily="18" charset="-78"/>
                <a:cs typeface="Andalus" panose="02020603050405020304" pitchFamily="18" charset="-78"/>
              </a:rPr>
              <a:t>What are the career options?</a:t>
            </a:r>
          </a:p>
        </p:txBody>
      </p:sp>
      <p:sp>
        <p:nvSpPr>
          <p:cNvPr id="3" name="Content Placeholder 2">
            <a:extLst>
              <a:ext uri="{FF2B5EF4-FFF2-40B4-BE49-F238E27FC236}">
                <a16:creationId xmlns:a16="http://schemas.microsoft.com/office/drawing/2014/main" id="{D9F82C48-B5CA-4B18-8529-F9EE57529410}"/>
              </a:ext>
            </a:extLst>
          </p:cNvPr>
          <p:cNvSpPr>
            <a:spLocks noGrp="1"/>
          </p:cNvSpPr>
          <p:nvPr>
            <p:ph idx="1"/>
          </p:nvPr>
        </p:nvSpPr>
        <p:spPr>
          <a:xfrm>
            <a:off x="0" y="1597889"/>
            <a:ext cx="12175435" cy="6466060"/>
          </a:xfrm>
        </p:spPr>
        <p:txBody>
          <a:bodyPr>
            <a:normAutofit/>
          </a:bodyPr>
          <a:lstStyle/>
          <a:p>
            <a:pPr marL="0" indent="0">
              <a:buNone/>
            </a:pPr>
            <a:r>
              <a:rPr lang="en-IN" sz="3600" dirty="0">
                <a:latin typeface="Andalus" panose="02020603050405020304" pitchFamily="18" charset="-78"/>
                <a:cs typeface="Andalus" panose="02020603050405020304" pitchFamily="18" charset="-78"/>
              </a:rPr>
              <a:t>A graduate in physical science can have career opportunities in the field of science and technology. These course will lead the candidate to get job offers in public, private, management, research, media and many more sectors. </a:t>
            </a:r>
          </a:p>
          <a:p>
            <a:pPr marL="0" indent="0">
              <a:buNone/>
            </a:pPr>
            <a:r>
              <a:rPr lang="en-IN" sz="3600" dirty="0">
                <a:latin typeface="Andalus" panose="02020603050405020304" pitchFamily="18" charset="-78"/>
                <a:cs typeface="Andalus" panose="02020603050405020304" pitchFamily="18" charset="-78"/>
              </a:rPr>
              <a:t>A physical science graduate can even join IIT through GATE exam. Physical Science is also an optional in Civil Service Mains Examination. </a:t>
            </a:r>
          </a:p>
          <a:p>
            <a:pPr marL="0" indent="0">
              <a:buNone/>
            </a:pPr>
            <a:r>
              <a:rPr lang="en-IN" sz="3600" dirty="0">
                <a:latin typeface="Andalus" panose="02020603050405020304" pitchFamily="18" charset="-78"/>
                <a:cs typeface="Andalus" panose="02020603050405020304" pitchFamily="18" charset="-78"/>
              </a:rPr>
              <a:t>A PG degree in Physical Science will lead you do research work in various R&amp;D establishments and government departments. </a:t>
            </a:r>
          </a:p>
          <a:p>
            <a:pPr marL="0" indent="0">
              <a:buNone/>
            </a:pPr>
            <a:r>
              <a:rPr lang="en-IN" sz="3600" dirty="0">
                <a:latin typeface="Andalus" panose="02020603050405020304" pitchFamily="18" charset="-78"/>
                <a:cs typeface="Andalus" panose="02020603050405020304" pitchFamily="18" charset="-78"/>
              </a:rPr>
              <a:t> </a:t>
            </a:r>
          </a:p>
        </p:txBody>
      </p:sp>
    </p:spTree>
    <p:extLst>
      <p:ext uri="{BB962C8B-B14F-4D97-AF65-F5344CB8AC3E}">
        <p14:creationId xmlns:p14="http://schemas.microsoft.com/office/powerpoint/2010/main" val="140184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A1FF-5E37-487F-8964-C93760E976C6}"/>
              </a:ext>
            </a:extLst>
          </p:cNvPr>
          <p:cNvSpPr>
            <a:spLocks noGrp="1"/>
          </p:cNvSpPr>
          <p:nvPr>
            <p:ph type="title"/>
          </p:nvPr>
        </p:nvSpPr>
        <p:spPr>
          <a:xfrm>
            <a:off x="0" y="225289"/>
            <a:ext cx="12192000" cy="1126434"/>
          </a:xfrm>
        </p:spPr>
        <p:txBody>
          <a:bodyPr>
            <a:normAutofit/>
          </a:bodyPr>
          <a:lstStyle/>
          <a:p>
            <a:pPr algn="ctr"/>
            <a:r>
              <a:rPr lang="en-IN" sz="6000" dirty="0">
                <a:solidFill>
                  <a:srgbClr val="0070C0"/>
                </a:solidFill>
                <a:latin typeface="Andalus" panose="02020603050405020304" pitchFamily="18" charset="-78"/>
                <a:cs typeface="Andalus" panose="02020603050405020304" pitchFamily="18" charset="-78"/>
              </a:rPr>
              <a:t>What are the job roles?</a:t>
            </a:r>
          </a:p>
        </p:txBody>
      </p:sp>
      <p:sp>
        <p:nvSpPr>
          <p:cNvPr id="3" name="Content Placeholder 2">
            <a:extLst>
              <a:ext uri="{FF2B5EF4-FFF2-40B4-BE49-F238E27FC236}">
                <a16:creationId xmlns:a16="http://schemas.microsoft.com/office/drawing/2014/main" id="{4A876E6D-6669-4932-9695-937F9BFC02EA}"/>
              </a:ext>
            </a:extLst>
          </p:cNvPr>
          <p:cNvSpPr>
            <a:spLocks noGrp="1"/>
          </p:cNvSpPr>
          <p:nvPr>
            <p:ph idx="1"/>
          </p:nvPr>
        </p:nvSpPr>
        <p:spPr>
          <a:xfrm>
            <a:off x="0" y="1812373"/>
            <a:ext cx="12191999" cy="5456443"/>
          </a:xfrm>
        </p:spPr>
        <p:txBody>
          <a:bodyPr>
            <a:normAutofit/>
          </a:bodyPr>
          <a:lstStyle/>
          <a:p>
            <a:r>
              <a:rPr lang="en-IN" sz="4400" dirty="0">
                <a:latin typeface="Andalus" panose="02020603050405020304" pitchFamily="18" charset="-78"/>
                <a:cs typeface="Andalus" panose="02020603050405020304" pitchFamily="18" charset="-78"/>
              </a:rPr>
              <a:t>Physical Scientists </a:t>
            </a:r>
          </a:p>
          <a:p>
            <a:r>
              <a:rPr lang="en-IN" sz="4400" dirty="0">
                <a:latin typeface="Andalus" panose="02020603050405020304" pitchFamily="18" charset="-78"/>
                <a:cs typeface="Andalus" panose="02020603050405020304" pitchFamily="18" charset="-78"/>
              </a:rPr>
              <a:t>Researcher</a:t>
            </a:r>
          </a:p>
          <a:p>
            <a:r>
              <a:rPr lang="en-IN" sz="4400" dirty="0">
                <a:latin typeface="Andalus" panose="02020603050405020304" pitchFamily="18" charset="-78"/>
                <a:cs typeface="Andalus" panose="02020603050405020304" pitchFamily="18" charset="-78"/>
              </a:rPr>
              <a:t>Professor</a:t>
            </a:r>
          </a:p>
          <a:p>
            <a:r>
              <a:rPr lang="en-IN" sz="4400" dirty="0">
                <a:latin typeface="Andalus" panose="02020603050405020304" pitchFamily="18" charset="-78"/>
                <a:cs typeface="Andalus" panose="02020603050405020304" pitchFamily="18" charset="-78"/>
              </a:rPr>
              <a:t>Environmentalist</a:t>
            </a:r>
          </a:p>
          <a:p>
            <a:r>
              <a:rPr lang="en-IN" sz="4400" dirty="0">
                <a:latin typeface="Andalus" panose="02020603050405020304" pitchFamily="18" charset="-78"/>
                <a:cs typeface="Andalus" panose="02020603050405020304" pitchFamily="18" charset="-78"/>
              </a:rPr>
              <a:t>Chemist </a:t>
            </a:r>
          </a:p>
          <a:p>
            <a:r>
              <a:rPr lang="en-IN" sz="4400" dirty="0">
                <a:latin typeface="Andalus" panose="02020603050405020304" pitchFamily="18" charset="-78"/>
                <a:cs typeface="Andalus" panose="02020603050405020304" pitchFamily="18" charset="-78"/>
              </a:rPr>
              <a:t>Physician</a:t>
            </a:r>
          </a:p>
          <a:p>
            <a:pPr marL="0" indent="0">
              <a:buNone/>
            </a:pPr>
            <a:endParaRPr lang="en-IN" sz="4400" dirty="0">
              <a:latin typeface="Andalus" panose="02020603050405020304" pitchFamily="18" charset="-78"/>
              <a:cs typeface="Andalus" panose="02020603050405020304" pitchFamily="18" charset="-78"/>
            </a:endParaRPr>
          </a:p>
          <a:p>
            <a:endParaRPr lang="en-IN" sz="44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80029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9F309-4A8A-443E-8698-AC7D4B3351BF}"/>
              </a:ext>
            </a:extLst>
          </p:cNvPr>
          <p:cNvSpPr>
            <a:spLocks noGrp="1"/>
          </p:cNvSpPr>
          <p:nvPr>
            <p:ph type="title"/>
          </p:nvPr>
        </p:nvSpPr>
        <p:spPr>
          <a:xfrm>
            <a:off x="0" y="280711"/>
            <a:ext cx="12192000" cy="1332879"/>
          </a:xfrm>
        </p:spPr>
        <p:txBody>
          <a:bodyPr>
            <a:normAutofit/>
          </a:bodyPr>
          <a:lstStyle/>
          <a:p>
            <a:pPr algn="ctr"/>
            <a:r>
              <a:rPr lang="en-IN" sz="6000" dirty="0">
                <a:solidFill>
                  <a:srgbClr val="0070C0"/>
                </a:solidFill>
                <a:latin typeface="Andalus" panose="02020603050405020304" pitchFamily="18" charset="-78"/>
                <a:cs typeface="Andalus" panose="02020603050405020304" pitchFamily="18" charset="-78"/>
              </a:rPr>
              <a:t>Who can study this course?</a:t>
            </a:r>
          </a:p>
        </p:txBody>
      </p:sp>
      <p:sp>
        <p:nvSpPr>
          <p:cNvPr id="3" name="Content Placeholder 2">
            <a:extLst>
              <a:ext uri="{FF2B5EF4-FFF2-40B4-BE49-F238E27FC236}">
                <a16:creationId xmlns:a16="http://schemas.microsoft.com/office/drawing/2014/main" id="{CD257BD8-9D49-41B0-A94B-17A83C6A916E}"/>
              </a:ext>
            </a:extLst>
          </p:cNvPr>
          <p:cNvSpPr>
            <a:spLocks noGrp="1"/>
          </p:cNvSpPr>
          <p:nvPr>
            <p:ph idx="1"/>
          </p:nvPr>
        </p:nvSpPr>
        <p:spPr>
          <a:xfrm>
            <a:off x="1" y="1838877"/>
            <a:ext cx="12191999" cy="5257662"/>
          </a:xfrm>
        </p:spPr>
        <p:txBody>
          <a:bodyPr>
            <a:noAutofit/>
          </a:bodyPr>
          <a:lstStyle/>
          <a:p>
            <a:r>
              <a:rPr lang="en-IN" sz="4000" dirty="0">
                <a:latin typeface="Andalus" panose="02020603050405020304" pitchFamily="18" charset="-78"/>
                <a:cs typeface="Andalus" panose="02020603050405020304" pitchFamily="18" charset="-78"/>
              </a:rPr>
              <a:t>Candidates who have passed 10+2 in science discipline can pursue physical science in bachelor’s degree level.</a:t>
            </a:r>
          </a:p>
          <a:p>
            <a:r>
              <a:rPr lang="en-IN" sz="4000" dirty="0">
                <a:latin typeface="Andalus" panose="02020603050405020304" pitchFamily="18" charset="-78"/>
                <a:cs typeface="Andalus" panose="02020603050405020304" pitchFamily="18" charset="-78"/>
              </a:rPr>
              <a:t>Few of the Indian Colleges offer B. Tech. in Physical Course.</a:t>
            </a:r>
          </a:p>
          <a:p>
            <a:r>
              <a:rPr lang="en-IN" sz="4000" dirty="0">
                <a:latin typeface="Andalus" panose="02020603050405020304" pitchFamily="18" charset="-78"/>
                <a:cs typeface="Andalus" panose="02020603050405020304" pitchFamily="18" charset="-78"/>
              </a:rPr>
              <a:t>Candidates who have passed bachelor’s degree in physical science are eligible to pursue physical science in masters and doctorate level.</a:t>
            </a:r>
          </a:p>
          <a:p>
            <a:pPr marL="0" indent="0">
              <a:buNone/>
            </a:pPr>
            <a:r>
              <a:rPr lang="en-IN" sz="4000" dirty="0">
                <a:latin typeface="Andalus" panose="02020603050405020304" pitchFamily="18" charset="-78"/>
                <a:cs typeface="Andalus" panose="02020603050405020304" pitchFamily="18" charset="-78"/>
              </a:rPr>
              <a:t>   </a:t>
            </a:r>
          </a:p>
        </p:txBody>
      </p:sp>
    </p:spTree>
    <p:extLst>
      <p:ext uri="{BB962C8B-B14F-4D97-AF65-F5344CB8AC3E}">
        <p14:creationId xmlns:p14="http://schemas.microsoft.com/office/powerpoint/2010/main" val="67044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heel(1)">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0412-ED59-44E0-850A-889127E49B99}"/>
              </a:ext>
            </a:extLst>
          </p:cNvPr>
          <p:cNvSpPr>
            <a:spLocks noGrp="1"/>
          </p:cNvSpPr>
          <p:nvPr>
            <p:ph type="title"/>
          </p:nvPr>
        </p:nvSpPr>
        <p:spPr>
          <a:xfrm>
            <a:off x="-1" y="1"/>
            <a:ext cx="12192001" cy="1550850"/>
          </a:xfrm>
        </p:spPr>
        <p:txBody>
          <a:bodyPr>
            <a:normAutofit fontScale="90000"/>
          </a:bodyPr>
          <a:lstStyle/>
          <a:p>
            <a:pPr algn="ctr"/>
            <a:r>
              <a:rPr lang="en-IN" sz="6000" dirty="0">
                <a:solidFill>
                  <a:srgbClr val="0070C0"/>
                </a:solidFill>
                <a:latin typeface="Andalus" panose="02020603050405020304" pitchFamily="18" charset="-78"/>
                <a:cs typeface="Andalus" panose="02020603050405020304" pitchFamily="18" charset="-78"/>
              </a:rPr>
              <a:t>Top Colleges/Universities Offering Physical Sciences</a:t>
            </a:r>
          </a:p>
        </p:txBody>
      </p:sp>
      <p:sp>
        <p:nvSpPr>
          <p:cNvPr id="3" name="Content Placeholder 2">
            <a:extLst>
              <a:ext uri="{FF2B5EF4-FFF2-40B4-BE49-F238E27FC236}">
                <a16:creationId xmlns:a16="http://schemas.microsoft.com/office/drawing/2014/main" id="{3372756A-0204-4227-B38D-FD92FA9C9ABF}"/>
              </a:ext>
            </a:extLst>
          </p:cNvPr>
          <p:cNvSpPr>
            <a:spLocks noGrp="1"/>
          </p:cNvSpPr>
          <p:nvPr>
            <p:ph idx="1"/>
          </p:nvPr>
        </p:nvSpPr>
        <p:spPr>
          <a:xfrm>
            <a:off x="-2" y="1736035"/>
            <a:ext cx="12192001" cy="5121965"/>
          </a:xfrm>
        </p:spPr>
        <p:txBody>
          <a:bodyPr>
            <a:normAutofit/>
          </a:bodyPr>
          <a:lstStyle/>
          <a:p>
            <a:r>
              <a:rPr lang="en-IN" sz="4000" dirty="0">
                <a:latin typeface="Andalus" panose="02020603050405020304" pitchFamily="18" charset="-78"/>
                <a:cs typeface="Andalus" panose="02020603050405020304" pitchFamily="18" charset="-78"/>
              </a:rPr>
              <a:t>University of Delhi</a:t>
            </a:r>
          </a:p>
          <a:p>
            <a:r>
              <a:rPr lang="en-IN" sz="4000" dirty="0">
                <a:latin typeface="Andalus" panose="02020603050405020304" pitchFamily="18" charset="-78"/>
                <a:cs typeface="Andalus" panose="02020603050405020304" pitchFamily="18" charset="-78"/>
              </a:rPr>
              <a:t>Mumbai University</a:t>
            </a:r>
          </a:p>
          <a:p>
            <a:r>
              <a:rPr lang="en-IN" sz="4000" dirty="0">
                <a:latin typeface="Andalus" panose="02020603050405020304" pitchFamily="18" charset="-78"/>
                <a:cs typeface="Andalus" panose="02020603050405020304" pitchFamily="18" charset="-78"/>
              </a:rPr>
              <a:t>University of Madras </a:t>
            </a:r>
          </a:p>
          <a:p>
            <a:r>
              <a:rPr lang="en-IN" sz="4000" dirty="0">
                <a:latin typeface="Andalus" panose="02020603050405020304" pitchFamily="18" charset="-78"/>
                <a:cs typeface="Andalus" panose="02020603050405020304" pitchFamily="18" charset="-78"/>
              </a:rPr>
              <a:t>Osmania University</a:t>
            </a:r>
          </a:p>
          <a:p>
            <a:r>
              <a:rPr lang="en-IN" sz="4000" dirty="0">
                <a:latin typeface="Andalus" panose="02020603050405020304" pitchFamily="18" charset="-78"/>
                <a:cs typeface="Andalus" panose="02020603050405020304" pitchFamily="18" charset="-78"/>
              </a:rPr>
              <a:t>Indian Institute of Space Science and Technology, Thiruvananthapuram </a:t>
            </a:r>
          </a:p>
          <a:p>
            <a:pPr marL="0" indent="0">
              <a:buNone/>
            </a:pPr>
            <a:endParaRPr lang="en-IN"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25791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352AE-BE51-42A3-9325-2323FB1B1E83}"/>
              </a:ext>
            </a:extLst>
          </p:cNvPr>
          <p:cNvSpPr>
            <a:spLocks noGrp="1"/>
          </p:cNvSpPr>
          <p:nvPr>
            <p:ph type="title"/>
          </p:nvPr>
        </p:nvSpPr>
        <p:spPr>
          <a:xfrm>
            <a:off x="0" y="0"/>
            <a:ext cx="12188688" cy="1630363"/>
          </a:xfrm>
        </p:spPr>
        <p:txBody>
          <a:bodyPr>
            <a:normAutofit fontScale="90000"/>
          </a:bodyPr>
          <a:lstStyle/>
          <a:p>
            <a:pPr algn="ctr"/>
            <a:r>
              <a:rPr lang="en-IN" sz="6000" dirty="0">
                <a:solidFill>
                  <a:srgbClr val="0070C0"/>
                </a:solidFill>
                <a:latin typeface="Andalus" panose="02020603050405020304" pitchFamily="18" charset="-78"/>
                <a:cs typeface="Andalus" panose="02020603050405020304" pitchFamily="18" charset="-78"/>
              </a:rPr>
              <a:t>Top Colleges/Universities in Abroad Offering Physical Sciences</a:t>
            </a:r>
          </a:p>
        </p:txBody>
      </p:sp>
      <p:sp>
        <p:nvSpPr>
          <p:cNvPr id="3" name="Content Placeholder 2">
            <a:extLst>
              <a:ext uri="{FF2B5EF4-FFF2-40B4-BE49-F238E27FC236}">
                <a16:creationId xmlns:a16="http://schemas.microsoft.com/office/drawing/2014/main" id="{1546A211-9F44-4DB2-A610-2359D682C6AA}"/>
              </a:ext>
            </a:extLst>
          </p:cNvPr>
          <p:cNvSpPr>
            <a:spLocks noGrp="1"/>
          </p:cNvSpPr>
          <p:nvPr>
            <p:ph idx="1"/>
          </p:nvPr>
        </p:nvSpPr>
        <p:spPr>
          <a:xfrm>
            <a:off x="0" y="2080590"/>
            <a:ext cx="12192000" cy="4777409"/>
          </a:xfrm>
        </p:spPr>
        <p:txBody>
          <a:bodyPr>
            <a:normAutofit/>
          </a:bodyPr>
          <a:lstStyle/>
          <a:p>
            <a:r>
              <a:rPr lang="en-IN" sz="4000" dirty="0">
                <a:latin typeface="Andalus" panose="02020603050405020304" pitchFamily="18" charset="-78"/>
                <a:cs typeface="Andalus" panose="02020603050405020304" pitchFamily="18" charset="-78"/>
              </a:rPr>
              <a:t>University of Chicago</a:t>
            </a:r>
          </a:p>
          <a:p>
            <a:r>
              <a:rPr lang="en-IN" sz="4000" dirty="0">
                <a:latin typeface="Andalus" panose="02020603050405020304" pitchFamily="18" charset="-78"/>
                <a:cs typeface="Andalus" panose="02020603050405020304" pitchFamily="18" charset="-78"/>
              </a:rPr>
              <a:t>United States Military Academy</a:t>
            </a:r>
          </a:p>
          <a:p>
            <a:r>
              <a:rPr lang="en-IN" sz="4000" dirty="0">
                <a:latin typeface="Andalus" panose="02020603050405020304" pitchFamily="18" charset="-78"/>
                <a:cs typeface="Andalus" panose="02020603050405020304" pitchFamily="18" charset="-78"/>
              </a:rPr>
              <a:t>University of California, Berkeley</a:t>
            </a:r>
          </a:p>
          <a:p>
            <a:r>
              <a:rPr lang="en-IN" sz="4000" dirty="0">
                <a:latin typeface="Andalus" panose="02020603050405020304" pitchFamily="18" charset="-78"/>
                <a:cs typeface="Andalus" panose="02020603050405020304" pitchFamily="18" charset="-78"/>
              </a:rPr>
              <a:t>University of Birmingham, UK</a:t>
            </a:r>
          </a:p>
          <a:p>
            <a:r>
              <a:rPr lang="en-IN" sz="4000" dirty="0">
                <a:latin typeface="Andalus" panose="02020603050405020304" pitchFamily="18" charset="-78"/>
                <a:cs typeface="Andalus" panose="02020603050405020304" pitchFamily="18" charset="-78"/>
              </a:rPr>
              <a:t>The University of Western Australia, Australia</a:t>
            </a:r>
          </a:p>
        </p:txBody>
      </p:sp>
    </p:spTree>
    <p:extLst>
      <p:ext uri="{BB962C8B-B14F-4D97-AF65-F5344CB8AC3E}">
        <p14:creationId xmlns:p14="http://schemas.microsoft.com/office/powerpoint/2010/main" val="60768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780</TotalTime>
  <Words>496</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Algerian</vt:lpstr>
      <vt:lpstr>Andalus</vt:lpstr>
      <vt:lpstr>Arial</vt:lpstr>
      <vt:lpstr>Trebuchet MS</vt:lpstr>
      <vt:lpstr>Wingdings 3</vt:lpstr>
      <vt:lpstr>Facet</vt:lpstr>
      <vt:lpstr>Nature and scope of physical science in B. Ed.</vt:lpstr>
      <vt:lpstr>Nature of Physical Science</vt:lpstr>
      <vt:lpstr>What is the scope?</vt:lpstr>
      <vt:lpstr>What are the career options?</vt:lpstr>
      <vt:lpstr>What are the job roles?</vt:lpstr>
      <vt:lpstr>Who can study this course?</vt:lpstr>
      <vt:lpstr>Top Colleges/Universities Offering Physical Sciences</vt:lpstr>
      <vt:lpstr>Top Colleges/Universities in Abroad Offering Physical Sciences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and scope of physical science in b ed</dc:title>
  <dc:creator>user</dc:creator>
  <cp:lastModifiedBy>user</cp:lastModifiedBy>
  <cp:revision>15</cp:revision>
  <dcterms:created xsi:type="dcterms:W3CDTF">2021-01-05T16:43:26Z</dcterms:created>
  <dcterms:modified xsi:type="dcterms:W3CDTF">2021-01-09T10:35:37Z</dcterms:modified>
</cp:coreProperties>
</file>